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9" r:id="rId4"/>
    <p:sldId id="270" r:id="rId5"/>
    <p:sldId id="260" r:id="rId6"/>
    <p:sldId id="261" r:id="rId7"/>
    <p:sldId id="265" r:id="rId8"/>
    <p:sldId id="266" r:id="rId9"/>
    <p:sldId id="271" r:id="rId10"/>
    <p:sldId id="267" r:id="rId11"/>
    <p:sldId id="272" r:id="rId12"/>
    <p:sldId id="262" r:id="rId13"/>
    <p:sldId id="263" r:id="rId14"/>
    <p:sldId id="26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2317-C55D-FD4A-81C4-7D733C9B009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590C0-244E-CB4E-9A34-E0C74AA7BE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167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3932A-57A2-154D-8BA4-37ED57889BE0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12A7A-7923-BE46-949B-7D0332AEAD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4716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12A7A-7923-BE46-949B-7D0332AEAD2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78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A8A5-766B-4E93-B15B-D0820A06C223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5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FB86-FECF-4990-8259-945B12039923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EC29-32C6-4D5A-A839-A6516DCAA368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681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214F-B57D-414F-87E6-59066E5767C5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7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A6B5-20CA-456D-9DA3-A986EA4FA23D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0768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E93E-FCAC-47A2-A2F1-D63D6609518B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17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A9-8BF7-4091-96C7-0501DACCF597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6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34B0-7C20-420E-A917-6AC273351F3E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9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8347-74EF-4701-BBD8-763647E0B54A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2050-781E-482E-8F79-FE67563ACDD8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0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5002-82A8-4CBC-887F-8350DC2AAA07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0075-90C1-48CD-85C0-575344EE35BB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5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BEC2E-86F6-4FA7-98DC-B6142D0BD505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6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F8534-B65F-435B-971D-7FC403004C55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7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2D32-7FBB-46D1-B076-16E6A7CB855F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3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072-CD97-414C-87C2-6A90D0B1CA19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A8450-631D-4EA9-AEE9-85E44CF932E2}" type="datetime1">
              <a:rPr lang="en-US" smtClean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science.com/27692-deforestation.html" TargetMode="External"/><Relationship Id="rId7" Type="http://schemas.openxmlformats.org/officeDocument/2006/relationships/hyperlink" Target="https://www.un.org/press/en/2012/gaef3352.doc.htm" TargetMode="External"/><Relationship Id="rId2" Type="http://schemas.openxmlformats.org/officeDocument/2006/relationships/hyperlink" Target="https://www.conserve-energy-future.com/various-deforestation-facts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eentumble.com/causes-and-effects-of-desertification/" TargetMode="External"/><Relationship Id="rId5" Type="http://schemas.openxmlformats.org/officeDocument/2006/relationships/hyperlink" Target="https://www.conserve-energy-future.com/causes-effects-solutions-of-desertification.php" TargetMode="External"/><Relationship Id="rId4" Type="http://schemas.openxmlformats.org/officeDocument/2006/relationships/hyperlink" Target="https://www.onegreenplanet.org/animalsandnature/5-big-causes-of-deforestation-and-how-you-can-stop-i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dreamstime.com/stock-illustration-causes-deforestation-infographi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0387" y="1066800"/>
            <a:ext cx="8686800" cy="779685"/>
          </a:xfrm>
        </p:spPr>
        <p:txBody>
          <a:bodyPr>
            <a:normAutofit fontScale="90000"/>
          </a:bodyPr>
          <a:lstStyle/>
          <a:p>
            <a:r>
              <a:rPr lang="en-US" sz="5100" dirty="0" smtClean="0">
                <a:solidFill>
                  <a:schemeClr val="accent2">
                    <a:lumMod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Deforestation and Desertification </a:t>
            </a:r>
            <a:endParaRPr lang="fr-FR" sz="5100" dirty="0">
              <a:solidFill>
                <a:schemeClr val="accent2">
                  <a:lumMod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2481" t="23887" r="36127" b="36160"/>
          <a:stretch/>
        </p:blipFill>
        <p:spPr>
          <a:xfrm>
            <a:off x="3505200" y="2306783"/>
            <a:ext cx="4648200" cy="443691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727187" y="6097369"/>
            <a:ext cx="24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By Camille </a:t>
            </a:r>
            <a:r>
              <a:rPr lang="fr-FR" dirty="0" err="1" smtClean="0"/>
              <a:t>Innocenti</a:t>
            </a:r>
            <a:endParaRPr lang="fr-FR" dirty="0" smtClean="0"/>
          </a:p>
          <a:p>
            <a:r>
              <a:rPr lang="fr-FR" dirty="0" smtClean="0"/>
              <a:t>           and Alice </a:t>
            </a:r>
            <a:r>
              <a:rPr lang="fr-FR" dirty="0" err="1" smtClean="0"/>
              <a:t>Riou</a:t>
            </a:r>
            <a:endParaRPr lang="fr-FR" dirty="0"/>
          </a:p>
        </p:txBody>
      </p:sp>
      <p:pic>
        <p:nvPicPr>
          <p:cNvPr id="1026" name="Picture 2" descr="Résultat de recherche d'images pour &quot;logo isara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8" b="34489"/>
          <a:stretch/>
        </p:blipFill>
        <p:spPr bwMode="auto">
          <a:xfrm>
            <a:off x="152400" y="5905500"/>
            <a:ext cx="20542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0203278" y="53340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March 12</a:t>
            </a:r>
            <a:r>
              <a:rPr lang="fr-FR" baseline="30000" dirty="0" smtClean="0"/>
              <a:t>th</a:t>
            </a:r>
            <a:r>
              <a:rPr lang="fr-FR" dirty="0" smtClean="0"/>
              <a:t>, 2018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5189" y="3810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II- Desertification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consequences 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0" y="1701800"/>
            <a:ext cx="5410200" cy="3403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Hunger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Flooding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Poor water quality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III- Solutions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6642" y="1531472"/>
            <a:ext cx="6835602" cy="4669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3200" dirty="0" smtClean="0"/>
              <a:t>Change </a:t>
            </a:r>
            <a:r>
              <a:rPr lang="fr-FR" sz="3200" dirty="0" err="1" smtClean="0"/>
              <a:t>our</a:t>
            </a:r>
            <a:r>
              <a:rPr lang="fr-FR" sz="3200" dirty="0" smtClean="0"/>
              <a:t> </a:t>
            </a:r>
            <a:r>
              <a:rPr lang="fr-FR" sz="3200" dirty="0" err="1" smtClean="0"/>
              <a:t>way</a:t>
            </a:r>
            <a:r>
              <a:rPr lang="fr-FR" sz="3200" dirty="0" smtClean="0"/>
              <a:t> to </a:t>
            </a:r>
            <a:r>
              <a:rPr lang="fr-FR" sz="3200" dirty="0" err="1" smtClean="0"/>
              <a:t>farm</a:t>
            </a:r>
            <a:endParaRPr lang="fr-FR" sz="3200" dirty="0" smtClean="0"/>
          </a:p>
          <a:p>
            <a:pPr lvl="0">
              <a:lnSpc>
                <a:spcPct val="150000"/>
              </a:lnSpc>
            </a:pPr>
            <a:r>
              <a:rPr lang="en-US" sz="3200" dirty="0" smtClean="0"/>
              <a:t>Promoting </a:t>
            </a:r>
            <a:r>
              <a:rPr lang="en-US" sz="3200" dirty="0"/>
              <a:t>sustainable choices </a:t>
            </a:r>
          </a:p>
          <a:p>
            <a:pPr lvl="0">
              <a:lnSpc>
                <a:spcPct val="150000"/>
              </a:lnSpc>
            </a:pPr>
            <a:r>
              <a:rPr lang="en-US" sz="3200" dirty="0" smtClean="0"/>
              <a:t>Changing </a:t>
            </a:r>
            <a:r>
              <a:rPr lang="en-US" sz="3200" dirty="0"/>
              <a:t>the politic</a:t>
            </a:r>
            <a:endParaRPr lang="fr-FR" sz="3200" dirty="0"/>
          </a:p>
          <a:p>
            <a:pPr>
              <a:lnSpc>
                <a:spcPct val="150000"/>
              </a:lnSpc>
            </a:pPr>
            <a:r>
              <a:rPr lang="fr-FR" sz="3200" dirty="0" smtClean="0"/>
              <a:t> To plant </a:t>
            </a:r>
            <a:r>
              <a:rPr lang="fr-FR" sz="3200" dirty="0" err="1" smtClean="0"/>
              <a:t>trees</a:t>
            </a:r>
            <a:endParaRPr lang="fr-FR" sz="3200" dirty="0" smtClean="0"/>
          </a:p>
          <a:p>
            <a:pPr>
              <a:lnSpc>
                <a:spcPct val="150000"/>
              </a:lnSpc>
            </a:pPr>
            <a:r>
              <a:rPr lang="fr-FR" sz="3200" dirty="0" err="1" smtClean="0"/>
              <a:t>Warn</a:t>
            </a:r>
            <a:r>
              <a:rPr lang="fr-FR" sz="3200" dirty="0" smtClean="0"/>
              <a:t> </a:t>
            </a:r>
            <a:r>
              <a:rPr lang="fr-FR" sz="3200" dirty="0"/>
              <a:t>people </a:t>
            </a:r>
          </a:p>
          <a:p>
            <a:pPr>
              <a:lnSpc>
                <a:spcPct val="150000"/>
              </a:lnSpc>
            </a:pPr>
            <a:endParaRPr lang="fr-FR" sz="3200" dirty="0" smtClean="0"/>
          </a:p>
          <a:p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622495"/>
            <a:ext cx="4501498" cy="56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3448" t="2731" r="3448" b="3269"/>
          <a:stretch/>
        </p:blipFill>
        <p:spPr>
          <a:xfrm>
            <a:off x="2590800" y="1512401"/>
            <a:ext cx="7162800" cy="4509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38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28776" y="-22378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Many actions against deforestation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1789"/>
            <a:ext cx="4287961" cy="60610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904021"/>
            <a:ext cx="3833181" cy="326709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www.conserve-energy-future.com/various-deforestation-facts.php</a:t>
            </a:r>
            <a:endParaRPr lang="fr-FR" dirty="0" smtClean="0"/>
          </a:p>
          <a:p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www.livescience.com/27692-deforestation.html</a:t>
            </a:r>
            <a:endParaRPr lang="fr-FR" dirty="0" smtClean="0"/>
          </a:p>
          <a:p>
            <a:r>
              <a:rPr lang="fr-FR" dirty="0">
                <a:hlinkClick r:id="rId4"/>
              </a:rPr>
              <a:t>https://www.onegreenplanet.org/animalsandnature/5-big-causes-of-deforestation-and-how-you-can-stop-it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r>
              <a:rPr lang="en-US" u="sng" dirty="0">
                <a:hlinkClick r:id="rId5"/>
              </a:rPr>
              <a:t>https://www.conserve-energy-future.com/causes-effects-solutions-of-desertification.php</a:t>
            </a:r>
            <a:r>
              <a:rPr lang="en-US" dirty="0"/>
              <a:t> </a:t>
            </a:r>
            <a:endParaRPr lang="fr-FR" dirty="0"/>
          </a:p>
          <a:p>
            <a:r>
              <a:rPr lang="en-US" u="sng" dirty="0">
                <a:hlinkClick r:id="rId6"/>
              </a:rPr>
              <a:t>https://greentumble.com/causes-and-effects-of-desertification/</a:t>
            </a:r>
            <a:r>
              <a:rPr lang="en-US" dirty="0"/>
              <a:t> </a:t>
            </a:r>
            <a:endParaRPr lang="fr-FR" dirty="0"/>
          </a:p>
          <a:p>
            <a:r>
              <a:rPr lang="en-US" u="sng" dirty="0">
                <a:hlinkClick r:id="rId7"/>
              </a:rPr>
              <a:t>https://www.un.org/press/en/2012/gaef3352.doc.htm</a:t>
            </a:r>
            <a:r>
              <a:rPr lang="en-US" dirty="0"/>
              <a:t> 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1621" y="1524000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err="1" smtClean="0">
                <a:latin typeface="Cambria" panose="02040503050406030204" pitchFamily="18" charset="0"/>
              </a:rPr>
              <a:t>Thank</a:t>
            </a:r>
            <a:r>
              <a:rPr lang="fr-FR" sz="5400" dirty="0" smtClean="0">
                <a:latin typeface="Cambria" panose="02040503050406030204" pitchFamily="18" charset="0"/>
              </a:rPr>
              <a:t> </a:t>
            </a:r>
            <a:r>
              <a:rPr lang="fr-FR" sz="5400" dirty="0" err="1" smtClean="0">
                <a:latin typeface="Cambria" panose="02040503050406030204" pitchFamily="18" charset="0"/>
              </a:rPr>
              <a:t>you</a:t>
            </a:r>
            <a:r>
              <a:rPr lang="fr-FR" sz="5400" dirty="0" smtClean="0">
                <a:latin typeface="Cambria" panose="02040503050406030204" pitchFamily="18" charset="0"/>
              </a:rPr>
              <a:t> for </a:t>
            </a:r>
            <a:r>
              <a:rPr lang="fr-FR" sz="5400" dirty="0" err="1" smtClean="0">
                <a:latin typeface="Cambria" panose="02040503050406030204" pitchFamily="18" charset="0"/>
              </a:rPr>
              <a:t>your</a:t>
            </a:r>
            <a:r>
              <a:rPr lang="fr-FR" sz="5400" dirty="0" smtClean="0">
                <a:latin typeface="Cambria" panose="02040503050406030204" pitchFamily="18" charset="0"/>
              </a:rPr>
              <a:t> attention</a:t>
            </a:r>
          </a:p>
          <a:p>
            <a:pPr marL="0" indent="0" algn="ctr">
              <a:buNone/>
            </a:pPr>
            <a:r>
              <a:rPr lang="fr-FR" sz="5400" dirty="0">
                <a:latin typeface="Cambria" panose="02040503050406030204" pitchFamily="18" charset="0"/>
              </a:rPr>
              <a:t>D</a:t>
            </a:r>
            <a:r>
              <a:rPr lang="fr-FR" sz="5400" dirty="0" smtClean="0">
                <a:latin typeface="Cambria" panose="02040503050406030204" pitchFamily="18" charset="0"/>
              </a:rPr>
              <a:t>o </a:t>
            </a:r>
            <a:r>
              <a:rPr lang="fr-FR" sz="5400" dirty="0" err="1" smtClean="0">
                <a:latin typeface="Cambria" panose="02040503050406030204" pitchFamily="18" charset="0"/>
              </a:rPr>
              <a:t>you</a:t>
            </a:r>
            <a:r>
              <a:rPr lang="fr-FR" sz="5400" dirty="0" smtClean="0">
                <a:latin typeface="Cambria" panose="02040503050406030204" pitchFamily="18" charset="0"/>
              </a:rPr>
              <a:t> have </a:t>
            </a:r>
            <a:r>
              <a:rPr lang="fr-FR" sz="5400" dirty="0" err="1" smtClean="0">
                <a:latin typeface="Cambria" panose="02040503050406030204" pitchFamily="18" charset="0"/>
              </a:rPr>
              <a:t>any</a:t>
            </a:r>
            <a:r>
              <a:rPr lang="fr-FR" sz="5400" dirty="0" smtClean="0">
                <a:latin typeface="Cambria" panose="02040503050406030204" pitchFamily="18" charset="0"/>
              </a:rPr>
              <a:t> questions?</a:t>
            </a:r>
            <a:endParaRPr lang="fr-FR" sz="3600" dirty="0">
              <a:latin typeface="Cambria" panose="020405030504060302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9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21994"/>
            <a:ext cx="8596668" cy="1320800"/>
          </a:xfrm>
        </p:spPr>
        <p:txBody>
          <a:bodyPr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7800" y="982394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: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fr-F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Deforestation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</a:p>
          <a:p>
            <a:pPr lvl="1">
              <a:buFont typeface="+mj-lt"/>
              <a:buAutoNum type="arabicPeriod"/>
            </a:pP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Consequences</a:t>
            </a:r>
            <a:endParaRPr lang="fr-F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Desertification</a:t>
            </a:r>
            <a:endParaRPr lang="fr-F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</a:p>
          <a:p>
            <a:pPr lvl="1">
              <a:buFont typeface="+mj-lt"/>
              <a:buAutoNum type="arabicPeriod"/>
            </a:pPr>
            <a:r>
              <a:rPr lang="fr-F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Consequences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</a:t>
            </a:r>
          </a:p>
          <a:p>
            <a:pPr marL="0" indent="0">
              <a:buNone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  <a:p>
            <a:pPr>
              <a:buFont typeface="+mj-lt"/>
              <a:buAutoNum type="arabicPeriod"/>
            </a:pPr>
            <a:endParaRPr lang="fr-F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Introduction: Definitions 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76400"/>
            <a:ext cx="4032801" cy="469826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Deforestation</a:t>
            </a:r>
            <a:r>
              <a:rPr lang="en-US" dirty="0" smtClean="0"/>
              <a:t>: </a:t>
            </a:r>
            <a:r>
              <a:rPr lang="en-US" sz="2400" dirty="0"/>
              <a:t>Decrease and deterioration of forest cover of an area 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4" name="Rectangle 3"/>
          <p:cNvSpPr txBox="1"/>
          <p:nvPr/>
        </p:nvSpPr>
        <p:spPr>
          <a:xfrm>
            <a:off x="6274673" y="1660014"/>
            <a:ext cx="37692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Desertification</a:t>
            </a:r>
            <a:r>
              <a:rPr lang="en-US" sz="2800" dirty="0"/>
              <a:t>: </a:t>
            </a:r>
            <a:r>
              <a:rPr lang="en-US" sz="2400" dirty="0"/>
              <a:t>transformation of one fertile land into desert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8" y="3311623"/>
            <a:ext cx="4357973" cy="2520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02" y="3274306"/>
            <a:ext cx="4547499" cy="25579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7569" y="368932"/>
            <a:ext cx="5563732" cy="1320800"/>
          </a:xfrm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I- </a:t>
            </a:r>
            <a:r>
              <a:rPr lang="fr-FR" dirty="0" err="1" smtClean="0">
                <a:solidFill>
                  <a:schemeClr val="accent2">
                    <a:lumMod val="50000"/>
                  </a:schemeClr>
                </a:solidFill>
              </a:rPr>
              <a:t>Deforestation</a:t>
            </a:r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fr-FR" dirty="0" err="1" smtClean="0">
                <a:solidFill>
                  <a:schemeClr val="accent2">
                    <a:lumMod val="50000"/>
                  </a:schemeClr>
                </a:solidFill>
              </a:rPr>
              <a:t>Facts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2330" y="4587214"/>
            <a:ext cx="11301062" cy="21183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fr-FR" sz="2200" dirty="0" err="1"/>
              <a:t>Every</a:t>
            </a:r>
            <a:r>
              <a:rPr lang="fr-FR" sz="2200" dirty="0"/>
              <a:t> minute, </a:t>
            </a:r>
            <a:r>
              <a:rPr lang="fr-FR" sz="2200" dirty="0" err="1"/>
              <a:t>forest</a:t>
            </a:r>
            <a:r>
              <a:rPr lang="fr-FR" sz="2200" dirty="0"/>
              <a:t> the size of 20 football </a:t>
            </a:r>
            <a:r>
              <a:rPr lang="fr-FR" sz="2200" dirty="0" err="1"/>
              <a:t>fields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cut</a:t>
            </a:r>
            <a:r>
              <a:rPr lang="fr-FR" sz="2200" dirty="0"/>
              <a:t> </a:t>
            </a:r>
            <a:r>
              <a:rPr lang="fr-FR" sz="2200" dirty="0" smtClean="0"/>
              <a:t>down</a:t>
            </a:r>
            <a:endParaRPr lang="fr-FR" sz="2200" dirty="0"/>
          </a:p>
          <a:p>
            <a:pPr>
              <a:lnSpc>
                <a:spcPct val="150000"/>
              </a:lnSpc>
            </a:pPr>
            <a:r>
              <a:rPr lang="fr-FR" sz="2200" dirty="0" smtClean="0"/>
              <a:t>50</a:t>
            </a:r>
            <a:r>
              <a:rPr lang="fr-FR" sz="2200" dirty="0"/>
              <a:t>% of the </a:t>
            </a:r>
            <a:r>
              <a:rPr lang="fr-FR" sz="2200" dirty="0" err="1"/>
              <a:t>world’s</a:t>
            </a:r>
            <a:r>
              <a:rPr lang="fr-FR" sz="2200" dirty="0"/>
              <a:t> tropical </a:t>
            </a:r>
            <a:r>
              <a:rPr lang="fr-FR" sz="2200" dirty="0" err="1"/>
              <a:t>forest</a:t>
            </a:r>
            <a:r>
              <a:rPr lang="fr-FR" sz="2200" dirty="0"/>
              <a:t> has been </a:t>
            </a:r>
            <a:r>
              <a:rPr lang="fr-FR" sz="2200" dirty="0" err="1"/>
              <a:t>cut</a:t>
            </a:r>
            <a:r>
              <a:rPr lang="fr-FR" sz="2200" dirty="0"/>
              <a:t> </a:t>
            </a:r>
            <a:r>
              <a:rPr lang="fr-FR" sz="2200" dirty="0" smtClean="0"/>
              <a:t>down</a:t>
            </a:r>
          </a:p>
          <a:p>
            <a:pPr>
              <a:lnSpc>
                <a:spcPct val="150000"/>
              </a:lnSpc>
            </a:pPr>
            <a:r>
              <a:rPr lang="fr-FR" sz="2200" dirty="0" smtClean="0"/>
              <a:t>Tropical </a:t>
            </a:r>
            <a:r>
              <a:rPr lang="fr-FR" sz="2200" dirty="0" err="1" smtClean="0"/>
              <a:t>forests</a:t>
            </a:r>
            <a:r>
              <a:rPr lang="fr-FR" sz="2200" dirty="0" smtClean="0"/>
              <a:t> : </a:t>
            </a:r>
            <a:r>
              <a:rPr lang="fr-FR" sz="2200" dirty="0" smtClean="0">
                <a:sym typeface="Wingdings" panose="05000000000000000000" pitchFamily="2" charset="2"/>
              </a:rPr>
              <a:t></a:t>
            </a:r>
            <a:r>
              <a:rPr lang="fr-FR" sz="2200" dirty="0" smtClean="0"/>
              <a:t> 6-7% of the </a:t>
            </a:r>
            <a:r>
              <a:rPr lang="fr-FR" sz="2200" dirty="0" err="1" smtClean="0"/>
              <a:t>Earth</a:t>
            </a:r>
            <a:r>
              <a:rPr lang="fr-FR" sz="2200" dirty="0"/>
              <a:t> </a:t>
            </a:r>
            <a:r>
              <a:rPr lang="fr-FR" sz="2200" dirty="0" smtClean="0"/>
              <a:t>surface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200" dirty="0"/>
              <a:t>	</a:t>
            </a:r>
            <a:r>
              <a:rPr lang="fr-FR" sz="2200" dirty="0" smtClean="0"/>
              <a:t>		        </a:t>
            </a:r>
            <a:r>
              <a:rPr lang="fr-FR" sz="2200" dirty="0" smtClean="0">
                <a:sym typeface="Wingdings" panose="05000000000000000000" pitchFamily="2" charset="2"/>
              </a:rPr>
              <a:t> </a:t>
            </a:r>
            <a:r>
              <a:rPr lang="fr-FR" sz="2200" dirty="0" smtClean="0"/>
              <a:t>210 </a:t>
            </a:r>
            <a:r>
              <a:rPr lang="fr-FR" sz="2200" dirty="0" err="1" smtClean="0"/>
              <a:t>gigatones</a:t>
            </a:r>
            <a:r>
              <a:rPr lang="fr-FR" sz="2200" dirty="0" smtClean="0"/>
              <a:t> of </a:t>
            </a:r>
            <a:r>
              <a:rPr lang="fr-FR" sz="2200" dirty="0" err="1" smtClean="0"/>
              <a:t>carbon</a:t>
            </a:r>
            <a:r>
              <a:rPr lang="fr-FR" sz="2200" dirty="0" smtClean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200" dirty="0"/>
              <a:t>	</a:t>
            </a:r>
            <a:r>
              <a:rPr lang="fr-FR" sz="2200" dirty="0" smtClean="0"/>
              <a:t>		        </a:t>
            </a:r>
            <a:r>
              <a:rPr lang="fr-FR" sz="2200" dirty="0" smtClean="0">
                <a:sym typeface="Wingdings" panose="05000000000000000000" pitchFamily="2" charset="2"/>
              </a:rPr>
              <a:t> </a:t>
            </a:r>
            <a:r>
              <a:rPr lang="fr-FR" sz="2200" dirty="0" smtClean="0"/>
              <a:t> Half of plant and animal </a:t>
            </a:r>
            <a:r>
              <a:rPr lang="fr-FR" sz="2200" dirty="0" err="1" smtClean="0"/>
              <a:t>species</a:t>
            </a:r>
            <a:endParaRPr lang="fr-FR" sz="2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Image associ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0" y="1865636"/>
            <a:ext cx="3934446" cy="194755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60868" y="3826744"/>
            <a:ext cx="3767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 smtClean="0"/>
              <a:t>Tropical </a:t>
            </a:r>
            <a:r>
              <a:rPr lang="fr-FR" sz="1100" b="1" dirty="0" err="1" smtClean="0"/>
              <a:t>rainforests</a:t>
            </a:r>
            <a:r>
              <a:rPr lang="fr-FR" sz="1100" b="1" dirty="0"/>
              <a:t>      </a:t>
            </a:r>
            <a:r>
              <a:rPr lang="fr-FR" sz="900" dirty="0"/>
              <a:t>http://speculativeevolution.wikia.com</a:t>
            </a:r>
            <a:endParaRPr lang="fr-FR" sz="11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9265" t="7712" r="4247" b="7469"/>
          <a:stretch/>
        </p:blipFill>
        <p:spPr>
          <a:xfrm>
            <a:off x="6019800" y="1099889"/>
            <a:ext cx="5603592" cy="293521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8340510" y="4067342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year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 rot="16200000">
            <a:off x="5213696" y="2281705"/>
            <a:ext cx="133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Land area (%)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8485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348646"/>
            <a:ext cx="5181600" cy="6096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I- Deforestation: Causes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43400" y="6019231"/>
            <a:ext cx="39464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https://</a:t>
            </a:r>
            <a:r>
              <a:rPr lang="fr-FR" sz="1000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www.dreamstime.com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23102" t="13115" r="20053" b="15847"/>
          <a:stretch/>
        </p:blipFill>
        <p:spPr>
          <a:xfrm>
            <a:off x="3757565" y="1193515"/>
            <a:ext cx="4802920" cy="4699000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H="1" flipV="1">
            <a:off x="2843165" y="2781300"/>
            <a:ext cx="914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914400" y="256700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Over population</a:t>
            </a:r>
            <a:endParaRPr lang="fr-FR" dirty="0"/>
          </a:p>
        </p:txBody>
      </p:sp>
      <p:cxnSp>
        <p:nvCxnSpPr>
          <p:cNvPr id="15" name="Connecteur droit avec flèche 14"/>
          <p:cNvCxnSpPr>
            <a:endCxn id="17" idx="3"/>
          </p:cNvCxnSpPr>
          <p:nvPr/>
        </p:nvCxnSpPr>
        <p:spPr>
          <a:xfrm flipH="1">
            <a:off x="2955160" y="5172949"/>
            <a:ext cx="759112" cy="8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819913" y="507313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Firewood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2895600" y="5449223"/>
            <a:ext cx="905206" cy="26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541333" y="552318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Fournitures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8644464" y="5172949"/>
            <a:ext cx="777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8644464" y="5567598"/>
            <a:ext cx="745068" cy="18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9473511" y="56498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Industries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536750" y="4849783"/>
            <a:ext cx="172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expansion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603778" y="931905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2800" dirty="0" smtClean="0">
                <a:solidFill>
                  <a:schemeClr val="accent5">
                    <a:lumMod val="75000"/>
                  </a:schemeClr>
                </a:solidFill>
              </a:rPr>
              <a:t>Land grabbing</a:t>
            </a:r>
            <a:endParaRPr lang="fr-FR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664" y="3302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I- Deforestation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consequences 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2098" y="1633536"/>
            <a:ext cx="7543800" cy="392906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Biodiversity loss </a:t>
            </a:r>
          </a:p>
          <a:p>
            <a:r>
              <a:rPr lang="en-US" sz="2800" dirty="0" smtClean="0"/>
              <a:t>Forest loss </a:t>
            </a:r>
            <a:r>
              <a:rPr lang="en-US" sz="2800" dirty="0" smtClean="0">
                <a:sym typeface="Wingdings" panose="05000000000000000000" pitchFamily="2" charset="2"/>
              </a:rPr>
              <a:t> 12 – 17% Greenhouse gas emissions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Increase </a:t>
            </a:r>
            <a:r>
              <a:rPr lang="en-US" sz="2800" dirty="0">
                <a:sym typeface="Wingdings" panose="05000000000000000000" pitchFamily="2" charset="2"/>
              </a:rPr>
              <a:t>global </a:t>
            </a:r>
            <a:r>
              <a:rPr lang="en-US" sz="2800" dirty="0" smtClean="0">
                <a:sym typeface="Wingdings" panose="05000000000000000000" pitchFamily="2" charset="2"/>
              </a:rPr>
              <a:t>warming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Floods / water cycle 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Soil erosion and </a:t>
            </a:r>
            <a:r>
              <a:rPr lang="en-US" sz="2800" b="1" dirty="0" smtClean="0">
                <a:sym typeface="Wingdings" panose="05000000000000000000" pitchFamily="2" charset="2"/>
              </a:rPr>
              <a:t>desertification</a:t>
            </a:r>
            <a:endParaRPr lang="en-US" sz="2800" b="1" dirty="0">
              <a:sym typeface="Wingdings" panose="05000000000000000000" pitchFamily="2" charset="2"/>
            </a:endParaRPr>
          </a:p>
          <a:p>
            <a:endParaRPr lang="en-US" sz="2800" dirty="0" smtClean="0">
              <a:sym typeface="Wingdings" panose="05000000000000000000" pitchFamily="2" charset="2"/>
            </a:endParaRP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4631" t="5555" r="9169" b="7576"/>
          <a:stretch/>
        </p:blipFill>
        <p:spPr>
          <a:xfrm>
            <a:off x="8115300" y="3124200"/>
            <a:ext cx="3434316" cy="2590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8306431" y="5704296"/>
            <a:ext cx="305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www.smithsonianmag.com/</a:t>
            </a:r>
          </a:p>
        </p:txBody>
      </p:sp>
    </p:spTree>
    <p:extLst>
      <p:ext uri="{BB962C8B-B14F-4D97-AF65-F5344CB8AC3E}">
        <p14:creationId xmlns:p14="http://schemas.microsoft.com/office/powerpoint/2010/main" val="9289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5189" y="1524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II- Desertification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Facts 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49" t="19736" r="900" b="13354"/>
          <a:stretch/>
        </p:blipFill>
        <p:spPr>
          <a:xfrm>
            <a:off x="533400" y="903732"/>
            <a:ext cx="10905066" cy="5502755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7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1800" smtClean="0"/>
              <a:t>8</a:t>
            </a:fld>
            <a:endParaRPr lang="en-US" sz="1800" dirty="0"/>
          </a:p>
        </p:txBody>
      </p:sp>
      <p:sp>
        <p:nvSpPr>
          <p:cNvPr id="6" name="Ellipse 5"/>
          <p:cNvSpPr/>
          <p:nvPr/>
        </p:nvSpPr>
        <p:spPr>
          <a:xfrm>
            <a:off x="4189066" y="2117774"/>
            <a:ext cx="3581400" cy="274320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II-Desertification : </a:t>
            </a:r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causes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Légende sans bordure 2 10"/>
          <p:cNvSpPr/>
          <p:nvPr/>
        </p:nvSpPr>
        <p:spPr>
          <a:xfrm>
            <a:off x="1313036" y="4648200"/>
            <a:ext cx="2209800" cy="685800"/>
          </a:xfrm>
          <a:prstGeom prst="callout2">
            <a:avLst>
              <a:gd name="adj1" fmla="val 37500"/>
              <a:gd name="adj2" fmla="val 98994"/>
              <a:gd name="adj3" fmla="val 37500"/>
              <a:gd name="adj4" fmla="val 115875"/>
              <a:gd name="adj5" fmla="val -52083"/>
              <a:gd name="adj6" fmla="val 145359"/>
            </a:avLst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/>
              <a:t>Farming</a:t>
            </a:r>
            <a:r>
              <a:rPr lang="fr-FR" sz="2000" b="1" dirty="0" smtClean="0"/>
              <a:t> practices</a:t>
            </a:r>
            <a:endParaRPr lang="fr-FR" sz="2000" b="1" dirty="0"/>
          </a:p>
        </p:txBody>
      </p:sp>
      <p:sp>
        <p:nvSpPr>
          <p:cNvPr id="12" name="Légende sans bordure 2 11"/>
          <p:cNvSpPr/>
          <p:nvPr/>
        </p:nvSpPr>
        <p:spPr>
          <a:xfrm>
            <a:off x="8169102" y="4305300"/>
            <a:ext cx="2209800" cy="685800"/>
          </a:xfrm>
          <a:prstGeom prst="callout2">
            <a:avLst>
              <a:gd name="adj1" fmla="val 58333"/>
              <a:gd name="adj2" fmla="val 3951"/>
              <a:gd name="adj3" fmla="val 56250"/>
              <a:gd name="adj4" fmla="val -16667"/>
              <a:gd name="adj5" fmla="val -192"/>
              <a:gd name="adj6" fmla="val -35735"/>
            </a:avLst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/>
              <a:t>Overgrazing</a:t>
            </a:r>
            <a:endParaRPr lang="fr-FR" b="1" dirty="0"/>
          </a:p>
        </p:txBody>
      </p:sp>
      <p:sp>
        <p:nvSpPr>
          <p:cNvPr id="13" name="Légende sans bordure 2 12"/>
          <p:cNvSpPr/>
          <p:nvPr/>
        </p:nvSpPr>
        <p:spPr>
          <a:xfrm>
            <a:off x="8288164" y="1943100"/>
            <a:ext cx="2209800" cy="685800"/>
          </a:xfrm>
          <a:prstGeom prst="callout2">
            <a:avLst>
              <a:gd name="adj1" fmla="val 47916"/>
              <a:gd name="adj2" fmla="val 6537"/>
              <a:gd name="adj3" fmla="val 47917"/>
              <a:gd name="adj4" fmla="val -14728"/>
              <a:gd name="adj5" fmla="val 106346"/>
              <a:gd name="adj6" fmla="val -40301"/>
            </a:avLst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/>
              <a:t>Deforestation</a:t>
            </a:r>
            <a:endParaRPr lang="fr-FR" sz="2000" b="1" dirty="0"/>
          </a:p>
        </p:txBody>
      </p:sp>
      <p:sp>
        <p:nvSpPr>
          <p:cNvPr id="14" name="Légende sans bordure 2 13"/>
          <p:cNvSpPr/>
          <p:nvPr/>
        </p:nvSpPr>
        <p:spPr>
          <a:xfrm>
            <a:off x="914400" y="1790700"/>
            <a:ext cx="2209800" cy="685800"/>
          </a:xfrm>
          <a:prstGeom prst="callout2">
            <a:avLst>
              <a:gd name="adj1" fmla="val 58333"/>
              <a:gd name="adj2" fmla="val 105460"/>
              <a:gd name="adj3" fmla="val 58333"/>
              <a:gd name="adj4" fmla="val 132685"/>
              <a:gd name="adj5" fmla="val 139744"/>
              <a:gd name="adj6" fmla="val 160906"/>
            </a:avLst>
          </a:prstGeom>
          <a:solidFill>
            <a:schemeClr val="accent3">
              <a:lumMod val="60000"/>
              <a:lumOff val="40000"/>
            </a:schemeClr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Natural disaster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256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00" y="171450"/>
            <a:ext cx="7165102" cy="647682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2" t="13973" r="13151" b="13859"/>
          <a:stretch/>
        </p:blipFill>
        <p:spPr bwMode="auto">
          <a:xfrm>
            <a:off x="53728" y="1905000"/>
            <a:ext cx="3984871" cy="2149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14660" r="13924" b="13403"/>
          <a:stretch/>
        </p:blipFill>
        <p:spPr bwMode="auto">
          <a:xfrm>
            <a:off x="4064500" y="1905000"/>
            <a:ext cx="4088900" cy="2149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15118" r="13408" b="15472"/>
          <a:stretch/>
        </p:blipFill>
        <p:spPr bwMode="auto">
          <a:xfrm>
            <a:off x="8177212" y="1905000"/>
            <a:ext cx="4038600" cy="2149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9559698" y="4841033"/>
            <a:ext cx="2595582" cy="1132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fr-FR" sz="2400" b="1" dirty="0" smtClean="0">
                <a:solidFill>
                  <a:srgbClr val="C00000"/>
                </a:solidFill>
              </a:rPr>
              <a:t>Erosion</a:t>
            </a:r>
          </a:p>
          <a:p>
            <a:pPr>
              <a:lnSpc>
                <a:spcPct val="150000"/>
              </a:lnSpc>
            </a:pPr>
            <a:r>
              <a:rPr lang="fr-FR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fr-FR" sz="2400" b="1" dirty="0" smtClean="0">
                <a:solidFill>
                  <a:srgbClr val="C00000"/>
                </a:solidFill>
              </a:rPr>
              <a:t>Drying of soils </a:t>
            </a:r>
            <a:endParaRPr lang="fr-F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724</TotalTime>
  <Words>248</Words>
  <Application>Microsoft Office PowerPoint</Application>
  <PresentationFormat>Grand écran</PresentationFormat>
  <Paragraphs>91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Baskerville</vt:lpstr>
      <vt:lpstr>Calibri</vt:lpstr>
      <vt:lpstr>Cambria</vt:lpstr>
      <vt:lpstr>Trebuchet MS</vt:lpstr>
      <vt:lpstr>Wingdings</vt:lpstr>
      <vt:lpstr>Wingdings 3</vt:lpstr>
      <vt:lpstr>Facette</vt:lpstr>
      <vt:lpstr>Deforestation and Desertification </vt:lpstr>
      <vt:lpstr>Plan</vt:lpstr>
      <vt:lpstr>Introduction: Definitions </vt:lpstr>
      <vt:lpstr>I- Deforestation: Facts</vt:lpstr>
      <vt:lpstr>I- Deforestation: Causes</vt:lpstr>
      <vt:lpstr>I- Deforestation: consequences </vt:lpstr>
      <vt:lpstr>II- Desertification : Facts </vt:lpstr>
      <vt:lpstr>Présentation PowerPoint</vt:lpstr>
      <vt:lpstr>Présentation PowerPoint</vt:lpstr>
      <vt:lpstr>II- Desertification: consequences </vt:lpstr>
      <vt:lpstr>III- Solutions </vt:lpstr>
      <vt:lpstr>Conclusion</vt:lpstr>
      <vt:lpstr>Many actions against deforestation </vt:lpstr>
      <vt:lpstr>Sources 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Innocenti</dc:creator>
  <cp:lastModifiedBy>Riou Alice</cp:lastModifiedBy>
  <cp:revision>112</cp:revision>
  <dcterms:created xsi:type="dcterms:W3CDTF">2018-02-14T10:55:26Z</dcterms:created>
  <dcterms:modified xsi:type="dcterms:W3CDTF">2018-03-12T10:12:01Z</dcterms:modified>
</cp:coreProperties>
</file>